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9" r:id="rId3"/>
    <p:sldId id="258" r:id="rId4"/>
    <p:sldId id="275" r:id="rId5"/>
    <p:sldId id="287" r:id="rId6"/>
    <p:sldId id="291" r:id="rId7"/>
    <p:sldId id="295" r:id="rId8"/>
    <p:sldId id="301" r:id="rId9"/>
    <p:sldId id="303" r:id="rId10"/>
    <p:sldId id="304" r:id="rId11"/>
    <p:sldId id="305" r:id="rId12"/>
    <p:sldId id="300" r:id="rId13"/>
  </p:sldIdLst>
  <p:sldSz cx="9144000" cy="6858000" type="screen4x3"/>
  <p:notesSz cx="6858000" cy="9144000"/>
  <p:defaultTextStyle>
    <a:defPPr>
      <a:defRPr lang="x-non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3631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50AFA6B-8F5E-C44E-BA05-BDBF57AFC87F}" type="datetimeFigureOut">
              <a:rPr lang="bs-Latn-BA"/>
              <a:pPr>
                <a:defRPr/>
              </a:pPr>
              <a:t>13. 2. 2022.</a:t>
            </a:fld>
            <a:endParaRPr lang="bs-Latn-BA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B6B58DE-1383-ED4A-8930-4C60122D3236}" type="slidenum">
              <a:rPr lang="bs-Latn-BA" altLang="x-none"/>
              <a:pPr>
                <a:defRPr/>
              </a:pPr>
              <a:t>‹#›</a:t>
            </a:fld>
            <a:endParaRPr lang="bs-Latn-BA" altLang="x-none"/>
          </a:p>
        </p:txBody>
      </p:sp>
    </p:spTree>
    <p:extLst>
      <p:ext uri="{BB962C8B-B14F-4D97-AF65-F5344CB8AC3E}">
        <p14:creationId xmlns:p14="http://schemas.microsoft.com/office/powerpoint/2010/main" val="1625100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A2D53-1E7B-C743-B7F4-31E3379CC54D}" type="datetimeFigureOut">
              <a:rPr lang="bs-Latn-BA"/>
              <a:pPr>
                <a:defRPr/>
              </a:pPr>
              <a:t>13. 2. 2022.</a:t>
            </a:fld>
            <a:endParaRPr lang="bs-Latn-B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16BD1-8D28-5B42-B086-B4C3570C5247}" type="slidenum">
              <a:rPr lang="bs-Latn-BA" altLang="x-none"/>
              <a:pPr>
                <a:defRPr/>
              </a:pPr>
              <a:t>‹#›</a:t>
            </a:fld>
            <a:endParaRPr lang="bs-Latn-BA" altLang="x-none"/>
          </a:p>
        </p:txBody>
      </p:sp>
    </p:spTree>
    <p:extLst>
      <p:ext uri="{BB962C8B-B14F-4D97-AF65-F5344CB8AC3E}">
        <p14:creationId xmlns:p14="http://schemas.microsoft.com/office/powerpoint/2010/main" val="2143581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C864E-F1D2-8C40-8567-33CBA5207C9B}" type="datetimeFigureOut">
              <a:rPr lang="bs-Latn-BA"/>
              <a:pPr>
                <a:defRPr/>
              </a:pPr>
              <a:t>13. 2. 2022.</a:t>
            </a:fld>
            <a:endParaRPr lang="bs-Latn-B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9E376-61CD-2341-A91C-C6DAD75E3B67}" type="slidenum">
              <a:rPr lang="bs-Latn-BA" altLang="x-none"/>
              <a:pPr>
                <a:defRPr/>
              </a:pPr>
              <a:t>‹#›</a:t>
            </a:fld>
            <a:endParaRPr lang="bs-Latn-BA" altLang="x-none"/>
          </a:p>
        </p:txBody>
      </p:sp>
    </p:spTree>
    <p:extLst>
      <p:ext uri="{BB962C8B-B14F-4D97-AF65-F5344CB8AC3E}">
        <p14:creationId xmlns:p14="http://schemas.microsoft.com/office/powerpoint/2010/main" val="412680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DB287-FA36-CD47-86E4-84EF6EBCEAB5}" type="datetimeFigureOut">
              <a:rPr lang="bs-Latn-BA"/>
              <a:pPr>
                <a:defRPr/>
              </a:pPr>
              <a:t>13. 2. 2022.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16049-50F3-324C-A0C5-E606475E7190}" type="slidenum">
              <a:rPr lang="bs-Latn-BA" altLang="x-none"/>
              <a:pPr>
                <a:defRPr/>
              </a:pPr>
              <a:t>‹#›</a:t>
            </a:fld>
            <a:endParaRPr lang="bs-Latn-BA" altLang="x-none"/>
          </a:p>
        </p:txBody>
      </p:sp>
    </p:spTree>
    <p:extLst>
      <p:ext uri="{BB962C8B-B14F-4D97-AF65-F5344CB8AC3E}">
        <p14:creationId xmlns:p14="http://schemas.microsoft.com/office/powerpoint/2010/main" val="99289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F1887-561B-074B-A988-593E38769A8E}" type="datetimeFigureOut">
              <a:rPr lang="bs-Latn-BA"/>
              <a:pPr>
                <a:defRPr/>
              </a:pPr>
              <a:t>13. 2. 2022.</a:t>
            </a:fld>
            <a:endParaRPr lang="bs-Latn-B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86668-AFC5-FB42-AC7F-59E6DEE6055F}" type="slidenum">
              <a:rPr lang="bs-Latn-BA" altLang="x-none"/>
              <a:pPr>
                <a:defRPr/>
              </a:pPr>
              <a:t>‹#›</a:t>
            </a:fld>
            <a:endParaRPr lang="bs-Latn-BA" altLang="x-none"/>
          </a:p>
        </p:txBody>
      </p:sp>
    </p:spTree>
    <p:extLst>
      <p:ext uri="{BB962C8B-B14F-4D97-AF65-F5344CB8AC3E}">
        <p14:creationId xmlns:p14="http://schemas.microsoft.com/office/powerpoint/2010/main" val="412790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4754B-E114-4D4D-A7A3-50713E43DC51}" type="datetimeFigureOut">
              <a:rPr lang="bs-Latn-BA"/>
              <a:pPr>
                <a:defRPr/>
              </a:pPr>
              <a:t>13. 2. 2022.</a:t>
            </a:fld>
            <a:endParaRPr lang="bs-Latn-BA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48795F2D-14E7-244E-B061-6FB7C484D228}" type="slidenum">
              <a:rPr lang="bs-Latn-BA" altLang="x-none"/>
              <a:pPr>
                <a:defRPr/>
              </a:pPr>
              <a:t>‹#›</a:t>
            </a:fld>
            <a:endParaRPr lang="bs-Latn-BA" altLang="x-none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370459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B505E38-9519-CE44-99D4-28387F8D9777}" type="datetimeFigureOut">
              <a:rPr lang="bs-Latn-BA"/>
              <a:pPr>
                <a:defRPr/>
              </a:pPr>
              <a:t>13. 2. 2022.</a:t>
            </a:fld>
            <a:endParaRPr lang="bs-Latn-BA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884E9-4DB9-4E44-ADC5-E740B7EC687C}" type="slidenum">
              <a:rPr lang="bs-Latn-BA" altLang="x-none"/>
              <a:pPr>
                <a:defRPr/>
              </a:pPr>
              <a:t>‹#›</a:t>
            </a:fld>
            <a:endParaRPr lang="bs-Latn-BA" altLang="x-none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545004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32332E8-7D9B-6543-9E0F-68FB9258C276}" type="datetimeFigureOut">
              <a:rPr lang="bs-Latn-BA"/>
              <a:pPr>
                <a:defRPr/>
              </a:pPr>
              <a:t>13. 2. 2022.</a:t>
            </a:fld>
            <a:endParaRPr lang="bs-Latn-BA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C17E-326C-EE46-8E17-41C5D70B6E98}" type="slidenum">
              <a:rPr lang="bs-Latn-BA" altLang="x-none"/>
              <a:pPr>
                <a:defRPr/>
              </a:pPr>
              <a:t>‹#›</a:t>
            </a:fld>
            <a:endParaRPr lang="bs-Latn-BA" altLang="x-none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67177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A48C3-7232-964B-90E7-6ED13463C630}" type="datetimeFigureOut">
              <a:rPr lang="bs-Latn-BA"/>
              <a:pPr>
                <a:defRPr/>
              </a:pPr>
              <a:t>13. 2. 2022.</a:t>
            </a:fld>
            <a:endParaRPr lang="bs-Latn-BA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A37D1-C514-DA45-8565-F62B913A3639}" type="slidenum">
              <a:rPr lang="bs-Latn-BA" altLang="x-none"/>
              <a:pPr>
                <a:defRPr/>
              </a:pPr>
              <a:t>‹#›</a:t>
            </a:fld>
            <a:endParaRPr lang="bs-Latn-BA" altLang="x-none"/>
          </a:p>
        </p:txBody>
      </p:sp>
    </p:spTree>
    <p:extLst>
      <p:ext uri="{BB962C8B-B14F-4D97-AF65-F5344CB8AC3E}">
        <p14:creationId xmlns:p14="http://schemas.microsoft.com/office/powerpoint/2010/main" val="1398493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50D2D-10EA-BD4F-BFFA-8B4187025FA4}" type="datetimeFigureOut">
              <a:rPr lang="bs-Latn-BA"/>
              <a:pPr>
                <a:defRPr/>
              </a:pPr>
              <a:t>13. 2. 2022.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C1C5B9F-8039-3D4F-973A-176EA89E8FFD}" type="slidenum">
              <a:rPr lang="bs-Latn-BA" altLang="x-none"/>
              <a:pPr>
                <a:defRPr/>
              </a:pPr>
              <a:t>‹#›</a:t>
            </a:fld>
            <a:endParaRPr lang="bs-Latn-BA" altLang="x-none"/>
          </a:p>
        </p:txBody>
      </p:sp>
    </p:spTree>
    <p:extLst>
      <p:ext uri="{BB962C8B-B14F-4D97-AF65-F5344CB8AC3E}">
        <p14:creationId xmlns:p14="http://schemas.microsoft.com/office/powerpoint/2010/main" val="1938189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A0821-1254-A04F-97F8-C48E35543E2C}" type="datetimeFigureOut">
              <a:rPr lang="bs-Latn-BA"/>
              <a:pPr>
                <a:defRPr/>
              </a:pPr>
              <a:t>13. 2. 2022.</a:t>
            </a:fld>
            <a:endParaRPr lang="bs-Latn-BA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28ADA-8D3A-AA46-B7FA-6C6F40145F1B}" type="slidenum">
              <a:rPr lang="bs-Latn-BA" altLang="x-none"/>
              <a:pPr>
                <a:defRPr/>
              </a:pPr>
              <a:t>‹#›</a:t>
            </a:fld>
            <a:endParaRPr lang="bs-Latn-BA" altLang="x-none"/>
          </a:p>
        </p:txBody>
      </p:sp>
    </p:spTree>
    <p:extLst>
      <p:ext uri="{BB962C8B-B14F-4D97-AF65-F5344CB8AC3E}">
        <p14:creationId xmlns:p14="http://schemas.microsoft.com/office/powerpoint/2010/main" val="26666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9B7B7D5-8098-5D47-8873-2E35614C1493}" type="datetimeFigureOut">
              <a:rPr lang="bs-Latn-BA"/>
              <a:pPr>
                <a:defRPr/>
              </a:pPr>
              <a:t>13. 2. 2022.</a:t>
            </a:fld>
            <a:endParaRPr lang="bs-Latn-BA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5E5A0294-D47B-4D4B-9DF5-D67D21404679}" type="slidenum">
              <a:rPr lang="bs-Latn-BA" altLang="x-none"/>
              <a:pPr>
                <a:defRPr/>
              </a:pPr>
              <a:t>‹#›</a:t>
            </a:fld>
            <a:endParaRPr lang="bs-Latn-BA" altLang="x-none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122464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C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CS"/>
              <a:t>Click to edit Master text styles</a:t>
            </a:r>
          </a:p>
          <a:p>
            <a:pPr lvl="1"/>
            <a:r>
              <a:rPr lang="en-US" altLang="sr-Latn-CS"/>
              <a:t>Second level</a:t>
            </a:r>
          </a:p>
          <a:p>
            <a:pPr lvl="2"/>
            <a:r>
              <a:rPr lang="en-US" altLang="sr-Latn-CS"/>
              <a:t>Third level</a:t>
            </a:r>
          </a:p>
          <a:p>
            <a:pPr lvl="3"/>
            <a:r>
              <a:rPr lang="en-US" altLang="sr-Latn-CS"/>
              <a:t>Fourth level</a:t>
            </a:r>
          </a:p>
          <a:p>
            <a:pPr lvl="4"/>
            <a:r>
              <a:rPr lang="en-US" altLang="sr-Latn-C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5FCBCF0-2AD1-CA46-A54A-859C6990463B}" type="datetimeFigureOut">
              <a:rPr lang="bs-Latn-BA"/>
              <a:pPr>
                <a:defRPr/>
              </a:pPr>
              <a:t>13. 2. 2022.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w Cen MT" panose="020B0602020104020603" pitchFamily="34" charset="-18"/>
              </a:defRPr>
            </a:lvl1pPr>
          </a:lstStyle>
          <a:p>
            <a:pPr>
              <a:defRPr/>
            </a:pPr>
            <a:fld id="{38BA8675-0EED-A044-8745-0CEC8E0C38AE}" type="slidenum">
              <a:rPr lang="bs-Latn-BA" altLang="x-none"/>
              <a:pPr>
                <a:defRPr/>
              </a:pPr>
              <a:t>‹#›</a:t>
            </a:fld>
            <a:endParaRPr lang="bs-Latn-BA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4" r:id="rId2"/>
    <p:sldLayoutId id="2147483750" r:id="rId3"/>
    <p:sldLayoutId id="2147483751" r:id="rId4"/>
    <p:sldLayoutId id="2147483752" r:id="rId5"/>
    <p:sldLayoutId id="2147483745" r:id="rId6"/>
    <p:sldLayoutId id="2147483753" r:id="rId7"/>
    <p:sldLayoutId id="2147483746" r:id="rId8"/>
    <p:sldLayoutId id="2147483754" r:id="rId9"/>
    <p:sldLayoutId id="2147483747" r:id="rId10"/>
    <p:sldLayoutId id="2147483755" r:id="rId11"/>
    <p:sldLayoutId id="214748374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1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1419172" y="3674185"/>
            <a:ext cx="6477000" cy="1828800"/>
          </a:xfrm>
        </p:spPr>
        <p:txBody>
          <a:bodyPr/>
          <a:lstStyle/>
          <a:p>
            <a:pPr algn="ctr" eaLnBrk="1" hangingPunct="1">
              <a:defRPr/>
            </a:pPr>
            <a:r>
              <a:rPr lang="hr-BA" altLang="sr-Latn-CS" sz="3200" dirty="0"/>
              <a:t>a</a:t>
            </a:r>
            <a:r>
              <a:rPr lang="en-US" altLang="sr-Latn-CS" sz="3200" dirty="0" err="1"/>
              <a:t>ssociation</a:t>
            </a:r>
            <a:r>
              <a:rPr lang="en-US" altLang="sr-Latn-CS" sz="3200" dirty="0"/>
              <a:t> for digitization and </a:t>
            </a:r>
            <a:r>
              <a:rPr lang="en-US" altLang="sr-Latn-CS" sz="3200" dirty="0" err="1"/>
              <a:t>informatisation</a:t>
            </a:r>
            <a:r>
              <a:rPr lang="en-US" altLang="sr-Latn-CS" sz="3200" dirty="0"/>
              <a:t> of cultural heritage</a:t>
            </a:r>
            <a:endParaRPr lang="bs-Latn-BA" altLang="x-none" sz="3200" cap="none" dirty="0" smtClean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endParaRPr lang="bs-Latn-BA" altLang="sr-Latn-C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16" y="2204864"/>
            <a:ext cx="3137112" cy="1436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444005"/>
            <a:ext cx="2619616" cy="95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VR </a:t>
            </a:r>
            <a:r>
              <a:rPr lang="hr-BA" dirty="0" smtClean="0"/>
              <a:t>films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671320" cy="4495800"/>
          </a:xfrm>
        </p:spPr>
        <p:txBody>
          <a:bodyPr/>
          <a:lstStyle/>
          <a:p>
            <a:r>
              <a:rPr lang="hr-BA" dirty="0" smtClean="0"/>
              <a:t>Nine dissidents</a:t>
            </a:r>
            <a:endParaRPr lang="en-US" dirty="0" smtClean="0"/>
          </a:p>
          <a:p>
            <a:r>
              <a:rPr lang="en-US" dirty="0" err="1" smtClean="0"/>
              <a:t>Ilhamija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hr-HR" dirty="0" smtClean="0"/>
              <a:t> </a:t>
            </a:r>
            <a:r>
              <a:rPr lang="en-US" dirty="0" err="1" smtClean="0"/>
              <a:t>prvi</a:t>
            </a:r>
            <a:r>
              <a:rPr lang="en-US" dirty="0" smtClean="0"/>
              <a:t> </a:t>
            </a:r>
            <a:r>
              <a:rPr lang="en-US" dirty="0" err="1" smtClean="0"/>
              <a:t>bosanski</a:t>
            </a:r>
            <a:r>
              <a:rPr lang="en-US" dirty="0" smtClean="0"/>
              <a:t> </a:t>
            </a:r>
            <a:r>
              <a:rPr lang="en-US" dirty="0" err="1" smtClean="0"/>
              <a:t>disident</a:t>
            </a:r>
            <a:endParaRPr lang="en-US" dirty="0" smtClean="0"/>
          </a:p>
          <a:p>
            <a:r>
              <a:rPr lang="hr-BA" dirty="0" smtClean="0"/>
              <a:t>First BH VR films</a:t>
            </a:r>
            <a:endParaRPr lang="en-US" dirty="0" smtClean="0"/>
          </a:p>
          <a:p>
            <a:r>
              <a:rPr lang="hr-BA" dirty="0" smtClean="0"/>
              <a:t>Challenges of 360 video filming</a:t>
            </a:r>
            <a:endParaRPr lang="en-US" dirty="0"/>
          </a:p>
        </p:txBody>
      </p:sp>
      <p:pic>
        <p:nvPicPr>
          <p:cNvPr id="1026" name="Picture 2" descr="https://lh3.googleusercontent.com/-IIKnxldj6Hk/YStu0W0NwZI/AAAAAAAAHL8/r8WlJ3nPbFQgK7pw7ID8EpYx1rulrWG0QCLcBGAsYHQ/IMG_20210620_1014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38463"/>
            <a:ext cx="2299792" cy="511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-jKRH05jNLL0/YSts6AbbqyI/AAAAAAAAHKk/D64fkmw3JEkfe5DJwnS4G-1DpztdcBWUgCLcBGAsYHQ/IMG_20210619_1619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40919"/>
            <a:ext cx="2308098" cy="513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1.bp.blogspot.com/-GGpZF7xSqMw/XQyaf6Du53I/AAAAAAAAFrE/H4l8Aw7wxw89iEY31SxmKI0vYS1tvZ7-QCLcBGAs/s1600/20190608_1104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13" y="4579046"/>
            <a:ext cx="4051473" cy="227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159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 Vinci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Creative Europe Real Heroes project</a:t>
            </a:r>
          </a:p>
          <a:p>
            <a:r>
              <a:rPr lang="hr-BA" sz="2400" dirty="0"/>
              <a:t>M</a:t>
            </a:r>
            <a:r>
              <a:rPr lang="en-US" sz="2400" dirty="0" err="1" smtClean="0"/>
              <a:t>ultiplayer</a:t>
            </a:r>
            <a:r>
              <a:rPr lang="en-US" sz="2400" dirty="0" smtClean="0"/>
              <a:t> </a:t>
            </a:r>
            <a:r>
              <a:rPr lang="en-US" sz="2400" dirty="0" smtClean="0"/>
              <a:t>VR application</a:t>
            </a:r>
          </a:p>
          <a:p>
            <a:r>
              <a:rPr lang="hr-BA" sz="2400" dirty="0"/>
              <a:t>A</a:t>
            </a:r>
            <a:r>
              <a:rPr lang="en-US" sz="2400" dirty="0" smtClean="0"/>
              <a:t>bout </a:t>
            </a:r>
            <a:r>
              <a:rPr lang="en-US" sz="2400" dirty="0" smtClean="0"/>
              <a:t>Leonardo da Vinci</a:t>
            </a:r>
          </a:p>
          <a:p>
            <a:r>
              <a:rPr lang="hr-BA" sz="2400" dirty="0"/>
              <a:t>S</a:t>
            </a:r>
            <a:r>
              <a:rPr lang="en-US" sz="2400" dirty="0" err="1" smtClean="0"/>
              <a:t>earching</a:t>
            </a:r>
            <a:r>
              <a:rPr lang="en-US" sz="2400" dirty="0" smtClean="0"/>
              <a:t> </a:t>
            </a:r>
            <a:r>
              <a:rPr lang="en-US" sz="2400" dirty="0" smtClean="0"/>
              <a:t>for Da Vinci inventions in his workshop</a:t>
            </a:r>
            <a:endParaRPr lang="en-US" sz="2400" dirty="0"/>
          </a:p>
        </p:txBody>
      </p:sp>
      <p:pic>
        <p:nvPicPr>
          <p:cNvPr id="17410" name="Picture 2" descr="https://lh3.googleusercontent.com/pw/AM-JKLXdYOQLJo72z52wUWL0X-645XFtjFZUXV1QBDRgJyv8KYoAA_hEYYDhTJNjsSqNKzVgyZH2k6I73KzAVRNMfYpNQc5sve0AxEvlqND2fxsPxQKDcEks5FS8Rr5dD7zptBw8mbDoWNl3DuZkAZCmVBcd=w434-h289?authuse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8100"/>
            <a:ext cx="41338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workshop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407" y="3848100"/>
            <a:ext cx="4940593" cy="2752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5575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bs-Latn-BA" altLang="sr-Latn-CS" sz="3600" dirty="0" smtClean="0"/>
              <a:t>Thank you!</a:t>
            </a:r>
            <a:endParaRPr lang="bs-Latn-BA" altLang="sr-Latn-CS" sz="3600" dirty="0"/>
          </a:p>
        </p:txBody>
      </p:sp>
      <p:pic>
        <p:nvPicPr>
          <p:cNvPr id="39939" name="Picture 2" descr="DIG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4" y="3117950"/>
            <a:ext cx="20574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Box 6"/>
          <p:cNvSpPr txBox="1">
            <a:spLocks noChangeArrowheads="1"/>
          </p:cNvSpPr>
          <p:nvPr/>
        </p:nvSpPr>
        <p:spPr bwMode="auto">
          <a:xfrm>
            <a:off x="2313781" y="4077072"/>
            <a:ext cx="4751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  <a:defRPr sz="2900">
                <a:solidFill>
                  <a:schemeClr val="tx1"/>
                </a:solidFill>
                <a:latin typeface="Tw Cen MT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charset="2"/>
              <a:buChar char=""/>
              <a:defRPr sz="2600">
                <a:solidFill>
                  <a:schemeClr val="tx1"/>
                </a:solidFill>
                <a:latin typeface="Tw Cen MT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charset="2"/>
              <a:buChar char=""/>
              <a:defRPr sz="2300">
                <a:solidFill>
                  <a:schemeClr val="tx1"/>
                </a:solidFill>
                <a:latin typeface="Tw Cen MT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s-Latn-BA" altLang="sr-Latn-CS" sz="1800" dirty="0" err="1" smtClean="0">
                <a:latin typeface="Arial" charset="0"/>
              </a:rPr>
              <a:t>www.digi.ba</a:t>
            </a:r>
            <a:endParaRPr lang="bs-Latn-BA" altLang="sr-Latn-CS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63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bs-Latn-BA" altLang="sr-Latn-CS" dirty="0" smtClean="0"/>
              <a:t>Who are we?</a:t>
            </a:r>
            <a:endParaRPr lang="bs-Latn-BA" altLang="sr-Latn-CS" dirty="0"/>
          </a:p>
        </p:txBody>
      </p:sp>
      <p:sp>
        <p:nvSpPr>
          <p:cNvPr id="10243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  <a:defRPr sz="2900">
                <a:solidFill>
                  <a:schemeClr val="tx1"/>
                </a:solidFill>
                <a:latin typeface="Tw Cen MT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charset="2"/>
              <a:buChar char=""/>
              <a:defRPr sz="2600">
                <a:solidFill>
                  <a:schemeClr val="tx1"/>
                </a:solidFill>
                <a:latin typeface="Tw Cen MT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charset="2"/>
              <a:buChar char=""/>
              <a:defRPr sz="2300">
                <a:solidFill>
                  <a:schemeClr val="tx1"/>
                </a:solidFill>
                <a:latin typeface="Tw Cen MT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 typeface="Arial" charset="0"/>
              <a:buChar char="•"/>
            </a:pPr>
            <a:r>
              <a:rPr lang="bs-Latn-BA" altLang="sr-Latn-CS" sz="1800" dirty="0" smtClean="0"/>
              <a:t>Research lab </a:t>
            </a:r>
            <a:r>
              <a:rPr lang="bs-Latn-BA" altLang="sr-Latn-CS" sz="1800" b="1" dirty="0" smtClean="0"/>
              <a:t>Sarajvo Graphics Group </a:t>
            </a:r>
            <a:r>
              <a:rPr lang="bs-Latn-BA" altLang="sr-Latn-CS" sz="1800" dirty="0" smtClean="0"/>
              <a:t>established in 2004.</a:t>
            </a:r>
            <a:endParaRPr lang="bs-Latn-BA" altLang="sr-Latn-CS" sz="1800" dirty="0" smtClean="0"/>
          </a:p>
          <a:p>
            <a:pPr eaLnBrk="1" hangingPunct="1">
              <a:spcBef>
                <a:spcPct val="20000"/>
              </a:spcBef>
              <a:buClrTx/>
              <a:buSzTx/>
              <a:buFont typeface="Arial" charset="0"/>
              <a:buChar char="•"/>
            </a:pPr>
            <a:r>
              <a:rPr lang="bs-Latn-BA" altLang="sr-Latn-CS" sz="1800" dirty="0" smtClean="0"/>
              <a:t>Areas of research: Computer graphic, computer animation, multimedia, interactive digital storytelling, virtual and extender reality.</a:t>
            </a:r>
            <a:endParaRPr lang="bs-Latn-BA" altLang="sr-Latn-CS" sz="1800" dirty="0" smtClean="0"/>
          </a:p>
          <a:p>
            <a:pPr eaLnBrk="1" hangingPunct="1">
              <a:spcBef>
                <a:spcPct val="20000"/>
              </a:spcBef>
              <a:buClrTx/>
              <a:buSzTx/>
              <a:buFont typeface="Arial" charset="0"/>
              <a:buChar char="•"/>
            </a:pPr>
            <a:r>
              <a:rPr lang="bs-Latn-BA" altLang="sr-Latn-CS" sz="1800" dirty="0" smtClean="0"/>
              <a:t>2006. </a:t>
            </a:r>
            <a:r>
              <a:rPr lang="bs-Latn-BA" altLang="sr-Latn-CS" sz="1800" b="1" dirty="0" smtClean="0"/>
              <a:t>Digital </a:t>
            </a:r>
            <a:r>
              <a:rPr lang="bs-Latn-BA" altLang="sr-Latn-CS" sz="1800" b="1" dirty="0" smtClean="0"/>
              <a:t>Media Center </a:t>
            </a:r>
            <a:r>
              <a:rPr lang="bs-Latn-BA" altLang="sr-Latn-CS" sz="1800" dirty="0" smtClean="0"/>
              <a:t>was founded on</a:t>
            </a:r>
            <a:r>
              <a:rPr lang="bs-Latn-BA" altLang="sr-Latn-CS" sz="1800" dirty="0" smtClean="0"/>
              <a:t> </a:t>
            </a:r>
            <a:r>
              <a:rPr lang="bs-Latn-BA" altLang="sr-Latn-CS" sz="1800" dirty="0" smtClean="0"/>
              <a:t>Sarajevo School of Science and Technology</a:t>
            </a:r>
            <a:endParaRPr lang="bs-Latn-BA" altLang="sr-Latn-CS" sz="1800" dirty="0"/>
          </a:p>
          <a:p>
            <a:pPr eaLnBrk="1" hangingPunct="1">
              <a:spcBef>
                <a:spcPct val="20000"/>
              </a:spcBef>
              <a:buClrTx/>
              <a:buSzTx/>
              <a:buFont typeface="Arial" charset="0"/>
              <a:buChar char="•"/>
            </a:pPr>
            <a:r>
              <a:rPr lang="hr-BA" altLang="sr-Latn-CS" sz="1800" dirty="0" smtClean="0"/>
              <a:t>Members</a:t>
            </a:r>
            <a:r>
              <a:rPr lang="bs-Latn-BA" altLang="sr-Latn-CS" sz="1800" dirty="0" smtClean="0"/>
              <a:t>: Experts from IT, visual art, musicians, historians, archaeologists, writers</a:t>
            </a:r>
            <a:endParaRPr lang="bs-Latn-BA" altLang="sr-Latn-CS" sz="1800" dirty="0" smtClean="0"/>
          </a:p>
          <a:p>
            <a:pPr eaLnBrk="1" hangingPunct="1">
              <a:spcBef>
                <a:spcPct val="20000"/>
              </a:spcBef>
              <a:buClrTx/>
              <a:buSzTx/>
              <a:buFont typeface="Arial" charset="0"/>
              <a:buChar char="•"/>
            </a:pPr>
            <a:r>
              <a:rPr lang="bs-Latn-BA" altLang="sr-Latn-CS" sz="1800" dirty="0" smtClean="0"/>
              <a:t>2010</a:t>
            </a:r>
            <a:r>
              <a:rPr lang="bs-Latn-BA" altLang="sr-Latn-CS" sz="1800" dirty="0" smtClean="0"/>
              <a:t>. se founded </a:t>
            </a:r>
            <a:r>
              <a:rPr lang="hr-BA" altLang="sr-Latn-CS" sz="1800" dirty="0" smtClean="0"/>
              <a:t>a</a:t>
            </a:r>
            <a:r>
              <a:rPr lang="en-US" altLang="sr-Latn-CS" sz="1800" dirty="0" err="1" smtClean="0"/>
              <a:t>ssociation</a:t>
            </a:r>
            <a:r>
              <a:rPr lang="en-US" altLang="sr-Latn-CS" sz="1800" dirty="0" smtClean="0"/>
              <a:t> </a:t>
            </a:r>
            <a:r>
              <a:rPr lang="en-US" altLang="sr-Latn-CS" sz="1800" dirty="0"/>
              <a:t>for digitization and </a:t>
            </a:r>
            <a:r>
              <a:rPr lang="en-US" altLang="sr-Latn-CS" sz="1800" dirty="0" err="1"/>
              <a:t>informatisation</a:t>
            </a:r>
            <a:r>
              <a:rPr lang="en-US" altLang="sr-Latn-CS" sz="1800" dirty="0"/>
              <a:t> of cultural heritage </a:t>
            </a:r>
            <a:r>
              <a:rPr lang="en-US" altLang="sr-Latn-CS" sz="1800" b="1" dirty="0" smtClean="0"/>
              <a:t>DIGI.BA</a:t>
            </a:r>
            <a:endParaRPr lang="hr-BA" altLang="sr-Latn-CS" sz="1800" b="1" dirty="0" smtClean="0"/>
          </a:p>
          <a:p>
            <a:pPr eaLnBrk="1" hangingPunct="1">
              <a:spcBef>
                <a:spcPct val="20000"/>
              </a:spcBef>
              <a:buClrTx/>
              <a:buSzTx/>
              <a:buFont typeface="Arial" charset="0"/>
              <a:buChar char="•"/>
            </a:pPr>
            <a:r>
              <a:rPr lang="bs-Latn-BA" altLang="sr-Latn-CS" sz="1800" dirty="0" smtClean="0"/>
              <a:t>Projects:</a:t>
            </a:r>
            <a:endParaRPr lang="bs-Latn-BA" altLang="sr-Latn-CS" sz="1800" dirty="0"/>
          </a:p>
          <a:p>
            <a:pPr lvl="1" eaLnBrk="1" hangingPunct="1">
              <a:spcBef>
                <a:spcPct val="20000"/>
              </a:spcBef>
              <a:buClrTx/>
              <a:buSzTx/>
              <a:buFont typeface="Arial" charset="0"/>
              <a:buChar char="–"/>
            </a:pPr>
            <a:r>
              <a:rPr lang="hr-BA" altLang="sr-Latn-CS" sz="1600" dirty="0" smtClean="0"/>
              <a:t>Virtual presentations of cultural heritage</a:t>
            </a:r>
            <a:endParaRPr lang="bs-Latn-BA" altLang="sr-Latn-CS" sz="1600" dirty="0"/>
          </a:p>
          <a:p>
            <a:pPr lvl="1" eaLnBrk="1" hangingPunct="1">
              <a:spcBef>
                <a:spcPct val="20000"/>
              </a:spcBef>
              <a:buClrTx/>
              <a:buSzTx/>
              <a:buFont typeface="Arial" charset="0"/>
              <a:buChar char="–"/>
            </a:pPr>
            <a:r>
              <a:rPr lang="hr-BA" altLang="sr-Latn-CS" sz="1600" dirty="0" smtClean="0"/>
              <a:t>Virtual museums</a:t>
            </a:r>
            <a:endParaRPr lang="bs-Latn-BA" altLang="sr-Latn-CS" sz="1600" dirty="0" smtClean="0"/>
          </a:p>
          <a:p>
            <a:pPr lvl="1" eaLnBrk="1" hangingPunct="1">
              <a:spcBef>
                <a:spcPct val="20000"/>
              </a:spcBef>
              <a:buClrTx/>
              <a:buSzTx/>
              <a:buFont typeface="Arial" charset="0"/>
              <a:buChar char="–"/>
            </a:pPr>
            <a:r>
              <a:rPr lang="bs-Latn-BA" altLang="sr-Latn-CS" sz="1600" dirty="0" smtClean="0"/>
              <a:t>Virtual and extended reality</a:t>
            </a:r>
            <a:endParaRPr lang="bs-Latn-BA" altLang="sr-Latn-CS" sz="1600" dirty="0" smtClean="0"/>
          </a:p>
          <a:p>
            <a:pPr lvl="1" eaLnBrk="1" hangingPunct="1">
              <a:spcBef>
                <a:spcPct val="20000"/>
              </a:spcBef>
              <a:buClrTx/>
              <a:buSzTx/>
              <a:buFont typeface="Arial" charset="0"/>
              <a:buChar char="–"/>
            </a:pPr>
            <a:r>
              <a:rPr lang="bs-Latn-BA" altLang="sr-Latn-CS" sz="1600" dirty="0" smtClean="0"/>
              <a:t>360 video</a:t>
            </a:r>
            <a:endParaRPr lang="bs-Latn-BA" altLang="sr-Latn-CS" sz="1600" dirty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5518"/>
            <a:ext cx="18351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 descr="F:\kyrenia\making of\home page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8" y="5655518"/>
            <a:ext cx="1954212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5669805"/>
            <a:ext cx="20288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2" descr="F:\selma office\projekti FP7 i ostali\H2020 iMARECULTURE\work\WP7\Seafaring game\cut scenes\screenshots\trad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5669805"/>
            <a:ext cx="1798638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88" y="5655518"/>
            <a:ext cx="1517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7" descr="movie cop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8" y="306388"/>
            <a:ext cx="55086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bs-Latn-BA" altLang="sr-Latn-CS" dirty="0" smtClean="0"/>
              <a:t>How it started?</a:t>
            </a:r>
            <a:endParaRPr lang="bs-Latn-BA" altLang="sr-Latn-CS" dirty="0"/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bs-Latn-BA" altLang="sr-Latn-CS" sz="2400" dirty="0"/>
              <a:t>Sarajevo Graphics Group</a:t>
            </a:r>
          </a:p>
          <a:p>
            <a:pPr eaLnBrk="1" hangingPunct="1"/>
            <a:r>
              <a:rPr lang="bs-Latn-BA" altLang="sr-Latn-CS" sz="2400" dirty="0" smtClean="0"/>
              <a:t>From </a:t>
            </a:r>
            <a:r>
              <a:rPr lang="bs-Latn-BA" altLang="sr-Latn-CS" sz="2400" dirty="0"/>
              <a:t>2004.</a:t>
            </a:r>
          </a:p>
          <a:p>
            <a:pPr eaLnBrk="1" hangingPunct="1"/>
            <a:r>
              <a:rPr lang="bs-Latn-BA" altLang="sr-Latn-CS" sz="2400" dirty="0"/>
              <a:t>Mr Selma Rizvić</a:t>
            </a:r>
          </a:p>
          <a:p>
            <a:pPr eaLnBrk="1" hangingPunct="1"/>
            <a:r>
              <a:rPr lang="bs-Latn-BA" altLang="sr-Latn-CS" sz="2400" dirty="0"/>
              <a:t>Aida Sadžak</a:t>
            </a:r>
          </a:p>
          <a:p>
            <a:pPr eaLnBrk="1" hangingPunct="1"/>
            <a:r>
              <a:rPr lang="bs-Latn-BA" altLang="sr-Latn-CS" sz="2400" dirty="0"/>
              <a:t>Prof. Alan Chalmers</a:t>
            </a:r>
          </a:p>
          <a:p>
            <a:pPr eaLnBrk="1" hangingPunct="1">
              <a:buFont typeface="Wingdings" charset="2"/>
              <a:buNone/>
            </a:pPr>
            <a:r>
              <a:rPr lang="bs-Latn-BA" altLang="sr-Latn-CS" sz="2400" dirty="0"/>
              <a:t>   Bristol University, UK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1300"/>
            <a:ext cx="3933825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bs-Latn-BA" altLang="sr-Latn-CS" sz="3600"/>
              <a:t>EU FP7 NoE V-MusT.net, 2011-2015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bs-Latn-BA" altLang="sr-Latn-CS" sz="2000" dirty="0"/>
              <a:t>Virtual Museum Transnational Network</a:t>
            </a:r>
          </a:p>
          <a:p>
            <a:pPr eaLnBrk="1" hangingPunct="1"/>
            <a:r>
              <a:rPr lang="bs-Latn-BA" altLang="sr-Latn-CS" sz="2000" dirty="0"/>
              <a:t>ETF Sarajevo partner</a:t>
            </a:r>
          </a:p>
          <a:p>
            <a:pPr eaLnBrk="1" hangingPunct="1"/>
            <a:r>
              <a:rPr lang="bs-Latn-BA" altLang="sr-Latn-CS" sz="2000" dirty="0"/>
              <a:t>18 </a:t>
            </a:r>
            <a:r>
              <a:rPr lang="bs-Latn-BA" altLang="sr-Latn-CS" sz="2000" dirty="0" smtClean="0"/>
              <a:t>institutions from </a:t>
            </a:r>
            <a:r>
              <a:rPr lang="bs-Latn-BA" altLang="sr-Latn-CS" sz="2000" dirty="0"/>
              <a:t>13 </a:t>
            </a:r>
            <a:r>
              <a:rPr lang="bs-Latn-BA" altLang="sr-Latn-CS" sz="2000" dirty="0" smtClean="0"/>
              <a:t>countries</a:t>
            </a:r>
            <a:endParaRPr lang="bs-Latn-BA" altLang="sr-Latn-CS" sz="2000" dirty="0"/>
          </a:p>
          <a:p>
            <a:pPr eaLnBrk="1" hangingPunct="1"/>
            <a:r>
              <a:rPr lang="bs-Latn-BA" altLang="sr-Latn-CS" sz="2000" dirty="0" smtClean="0"/>
              <a:t>Virtual reconstruction of villa and thermal baths in Ilidža </a:t>
            </a:r>
            <a:r>
              <a:rPr lang="bs-Latn-BA" altLang="sr-Latn-CS" sz="2000" dirty="0" smtClean="0"/>
              <a:t>and</a:t>
            </a:r>
            <a:r>
              <a:rPr lang="bs-Latn-BA" altLang="sr-Latn-CS" sz="2000" dirty="0" smtClean="0"/>
              <a:t> Roman Basilica in Mostar</a:t>
            </a:r>
            <a:endParaRPr lang="bs-Latn-BA" altLang="sr-Latn-CS" sz="2000" dirty="0"/>
          </a:p>
          <a:p>
            <a:pPr eaLnBrk="1" hangingPunct="1"/>
            <a:r>
              <a:rPr lang="bs-Latn-BA" altLang="sr-Latn-CS" sz="2000" dirty="0" smtClean="0"/>
              <a:t>Presentation Keys of Rome</a:t>
            </a:r>
            <a:r>
              <a:rPr lang="bs-Latn-BA" altLang="sr-Latn-CS" sz="2000" dirty="0" smtClean="0"/>
              <a:t> </a:t>
            </a:r>
            <a:r>
              <a:rPr lang="bs-Latn-BA" altLang="sr-Latn-CS" sz="2000" dirty="0"/>
              <a:t>(Rim, Amsterdam, Aleksandrija, Sarajevo) 2014</a:t>
            </a:r>
          </a:p>
          <a:p>
            <a:pPr eaLnBrk="1" hangingPunct="1"/>
            <a:endParaRPr lang="bs-Latn-BA" altLang="sr-Latn-CS" dirty="0"/>
          </a:p>
        </p:txBody>
      </p:sp>
      <p:sp>
        <p:nvSpPr>
          <p:cNvPr id="31748" name="Rectangle 8"/>
          <p:cNvSpPr>
            <a:spLocks noChangeArrowheads="1"/>
          </p:cNvSpPr>
          <p:nvPr/>
        </p:nvSpPr>
        <p:spPr bwMode="auto">
          <a:xfrm>
            <a:off x="4565650" y="2016125"/>
            <a:ext cx="1190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  <a:defRPr sz="2900">
                <a:solidFill>
                  <a:schemeClr val="tx1"/>
                </a:solidFill>
                <a:latin typeface="Tw Cen MT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charset="2"/>
              <a:buChar char=""/>
              <a:defRPr sz="2600">
                <a:solidFill>
                  <a:schemeClr val="tx1"/>
                </a:solidFill>
                <a:latin typeface="Tw Cen MT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charset="2"/>
              <a:buChar char=""/>
              <a:defRPr sz="2300">
                <a:solidFill>
                  <a:schemeClr val="tx1"/>
                </a:solidFill>
                <a:latin typeface="Tw Cen MT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CS" sz="1200" b="1">
                <a:ea typeface="Calibri" charset="0"/>
                <a:cs typeface="Times New Roman" charset="0"/>
              </a:rPr>
              <a:t> </a:t>
            </a:r>
            <a:endParaRPr lang="hr-HR" altLang="sr-Latn-CS" sz="1800">
              <a:ea typeface="Calibri" charset="0"/>
              <a:cs typeface="Times New Roman" charset="0"/>
            </a:endParaRPr>
          </a:p>
        </p:txBody>
      </p:sp>
      <p:sp>
        <p:nvSpPr>
          <p:cNvPr id="31749" name="Rectangle 10"/>
          <p:cNvSpPr>
            <a:spLocks noChangeArrowheads="1"/>
          </p:cNvSpPr>
          <p:nvPr/>
        </p:nvSpPr>
        <p:spPr bwMode="auto">
          <a:xfrm>
            <a:off x="4564063" y="2390775"/>
            <a:ext cx="142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  <a:defRPr sz="2900">
                <a:solidFill>
                  <a:schemeClr val="tx1"/>
                </a:solidFill>
                <a:latin typeface="Tw Cen MT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charset="2"/>
              <a:buChar char=""/>
              <a:defRPr sz="2600">
                <a:solidFill>
                  <a:schemeClr val="tx1"/>
                </a:solidFill>
                <a:latin typeface="Tw Cen MT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charset="2"/>
              <a:buChar char=""/>
              <a:defRPr sz="2300">
                <a:solidFill>
                  <a:schemeClr val="tx1"/>
                </a:solidFill>
                <a:latin typeface="Tw Cen MT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CS" sz="1200" b="1">
                <a:ea typeface="Calibri" charset="0"/>
                <a:cs typeface="Times New Roman" charset="0"/>
              </a:rPr>
              <a:t>  </a:t>
            </a:r>
            <a:endParaRPr lang="hr-HR" altLang="sr-Latn-CS" sz="1800">
              <a:ea typeface="Calibri" charset="0"/>
              <a:cs typeface="Times New Roman" charset="0"/>
            </a:endParaRPr>
          </a:p>
        </p:txBody>
      </p:sp>
      <p:sp>
        <p:nvSpPr>
          <p:cNvPr id="31750" name="Rectangle 16"/>
          <p:cNvSpPr>
            <a:spLocks noChangeArrowheads="1"/>
          </p:cNvSpPr>
          <p:nvPr/>
        </p:nvSpPr>
        <p:spPr bwMode="auto">
          <a:xfrm>
            <a:off x="107950" y="2381250"/>
            <a:ext cx="1190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  <a:defRPr sz="2900">
                <a:solidFill>
                  <a:schemeClr val="tx1"/>
                </a:solidFill>
                <a:latin typeface="Tw Cen MT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charset="2"/>
              <a:buChar char=""/>
              <a:defRPr sz="2600">
                <a:solidFill>
                  <a:schemeClr val="tx1"/>
                </a:solidFill>
                <a:latin typeface="Tw Cen MT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charset="2"/>
              <a:buChar char=""/>
              <a:defRPr sz="2300">
                <a:solidFill>
                  <a:schemeClr val="tx1"/>
                </a:solidFill>
                <a:latin typeface="Tw Cen MT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CS" sz="1200" b="1">
                <a:ea typeface="Calibri" charset="0"/>
                <a:cs typeface="Times New Roman" charset="0"/>
              </a:rPr>
              <a:t> </a:t>
            </a:r>
            <a:endParaRPr lang="hr-HR" altLang="sr-Latn-CS" sz="1800">
              <a:ea typeface="Calibri" charset="0"/>
              <a:cs typeface="Times New Roman" charset="0"/>
            </a:endParaRPr>
          </a:p>
        </p:txBody>
      </p:sp>
      <p:pic>
        <p:nvPicPr>
          <p:cNvPr id="3175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8" y="1600200"/>
            <a:ext cx="6127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2" descr="http://keys2rome.eu/img/ap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4149725"/>
            <a:ext cx="3960813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3933825"/>
            <a:ext cx="3497263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5472113" cy="4495800"/>
          </a:xfrm>
        </p:spPr>
        <p:txBody>
          <a:bodyPr>
            <a:normAutofit/>
          </a:bodyPr>
          <a:lstStyle/>
          <a:p>
            <a:r>
              <a:rPr lang="en-US" altLang="en-US" sz="1800" dirty="0"/>
              <a:t>Advanced VR, </a:t>
            </a:r>
            <a:r>
              <a:rPr lang="en-US" altLang="en-US" sz="1800" b="1" dirty="0" err="1"/>
              <a:t>iM</a:t>
            </a:r>
            <a:r>
              <a:rPr lang="en-US" altLang="en-US" sz="1800" dirty="0" err="1"/>
              <a:t>mersive</a:t>
            </a:r>
            <a:r>
              <a:rPr lang="en-US" altLang="en-US" sz="1800" dirty="0"/>
              <a:t> serious games and </a:t>
            </a:r>
            <a:r>
              <a:rPr lang="en-US" altLang="en-US" sz="1800" b="1" dirty="0"/>
              <a:t>A</a:t>
            </a:r>
            <a:r>
              <a:rPr lang="en-US" altLang="en-US" sz="1800" dirty="0"/>
              <a:t>ugmented </a:t>
            </a:r>
            <a:r>
              <a:rPr lang="en-US" altLang="en-US" sz="1800" b="1" dirty="0" err="1"/>
              <a:t>RE</a:t>
            </a:r>
            <a:r>
              <a:rPr lang="en-US" altLang="en-US" sz="1800" dirty="0" err="1"/>
              <a:t>ality</a:t>
            </a:r>
            <a:r>
              <a:rPr lang="en-US" altLang="en-US" sz="1800" dirty="0"/>
              <a:t> as tools to raise awareness and access to European underwater </a:t>
            </a:r>
            <a:r>
              <a:rPr lang="en-US" altLang="en-US" sz="1800" b="1" dirty="0" err="1"/>
              <a:t>CULTUR</a:t>
            </a:r>
            <a:r>
              <a:rPr lang="en-US" altLang="en-US" sz="1800" dirty="0" err="1"/>
              <a:t>al</a:t>
            </a:r>
            <a:r>
              <a:rPr lang="en-US" altLang="en-US" sz="1800" dirty="0"/>
              <a:t> </a:t>
            </a:r>
            <a:r>
              <a:rPr lang="en-US" altLang="en-US" sz="1800" dirty="0" err="1"/>
              <a:t>heritag</a:t>
            </a:r>
            <a:r>
              <a:rPr lang="en-US" altLang="en-US" sz="1800" b="1" dirty="0" err="1"/>
              <a:t>E</a:t>
            </a:r>
            <a:endParaRPr lang="hr-BA" altLang="en-US" sz="1800" b="1" dirty="0"/>
          </a:p>
          <a:p>
            <a:r>
              <a:rPr lang="hr-BA" altLang="en-US" sz="1800" dirty="0" smtClean="0"/>
              <a:t>Virtual presentation of underwater cultural heritage</a:t>
            </a:r>
            <a:endParaRPr lang="hr-BA" altLang="en-US" sz="1800" dirty="0"/>
          </a:p>
          <a:p>
            <a:r>
              <a:rPr lang="hr-BA" altLang="en-US" sz="1800" dirty="0"/>
              <a:t>Sarajevo Graphics Group 	- storytelling</a:t>
            </a:r>
          </a:p>
          <a:p>
            <a:pPr>
              <a:buFont typeface="Wingdings" charset="2"/>
              <a:buNone/>
            </a:pPr>
            <a:endParaRPr lang="bs-Latn-BA" altLang="en-US" sz="2000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81750"/>
            <a:ext cx="55911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88" y="6162675"/>
            <a:ext cx="15335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  <a:defRPr sz="2900">
                <a:solidFill>
                  <a:schemeClr val="tx1"/>
                </a:solidFill>
                <a:latin typeface="Tw Cen MT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charset="2"/>
              <a:buChar char=""/>
              <a:defRPr sz="2600">
                <a:solidFill>
                  <a:schemeClr val="tx1"/>
                </a:solidFill>
                <a:latin typeface="Tw Cen MT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charset="2"/>
              <a:buChar char=""/>
              <a:defRPr sz="2300">
                <a:solidFill>
                  <a:schemeClr val="tx1"/>
                </a:solidFill>
                <a:latin typeface="Tw Cen MT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s-Latn-BA" altLang="sr-Latn-CS" sz="3600">
                <a:solidFill>
                  <a:schemeClr val="tx2"/>
                </a:solidFill>
              </a:rPr>
              <a:t>H2020 iMARECulture, 2016-2019</a:t>
            </a:r>
          </a:p>
        </p:txBody>
      </p:sp>
      <p:pic>
        <p:nvPicPr>
          <p:cNvPr id="35846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74638"/>
            <a:ext cx="792163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2" descr="F:\kyrenia\making of\home page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1958975"/>
            <a:ext cx="273685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25" y="3860800"/>
            <a:ext cx="41846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4437063"/>
            <a:ext cx="3476625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6038"/>
            <a:ext cx="2844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8" y="3856038"/>
            <a:ext cx="2914650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bs-Latn-BA" altLang="sr-Latn-CS" sz="3600" dirty="0"/>
              <a:t>VR </a:t>
            </a:r>
            <a:r>
              <a:rPr lang="bs-Latn-BA" altLang="sr-Latn-CS" sz="3600" dirty="0" smtClean="0"/>
              <a:t>interactive digital storytelling</a:t>
            </a:r>
            <a:endParaRPr lang="bs-Latn-BA" altLang="sr-Latn-CS" sz="3600" dirty="0"/>
          </a:p>
        </p:txBody>
      </p:sp>
      <p:sp>
        <p:nvSpPr>
          <p:cNvPr id="36869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  <a:defRPr sz="2900">
                <a:solidFill>
                  <a:schemeClr val="tx1"/>
                </a:solidFill>
                <a:latin typeface="Tw Cen MT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charset="2"/>
              <a:buChar char=""/>
              <a:defRPr sz="2600">
                <a:solidFill>
                  <a:schemeClr val="tx1"/>
                </a:solidFill>
                <a:latin typeface="Tw Cen MT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charset="2"/>
              <a:buChar char=""/>
              <a:defRPr sz="2300">
                <a:solidFill>
                  <a:schemeClr val="tx1"/>
                </a:solidFill>
                <a:latin typeface="Tw Cen MT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 typeface="Arial" charset="0"/>
              <a:buChar char="•"/>
            </a:pPr>
            <a:r>
              <a:rPr lang="hr-BA" altLang="sr-Latn-CS" sz="2400" dirty="0" smtClean="0"/>
              <a:t>VR stories communicate with user through immersion</a:t>
            </a:r>
          </a:p>
          <a:p>
            <a:pPr eaLnBrk="1" hangingPunct="1">
              <a:spcBef>
                <a:spcPct val="20000"/>
              </a:spcBef>
              <a:buClrTx/>
              <a:buSzTx/>
              <a:buFont typeface="Arial" charset="0"/>
              <a:buChar char="•"/>
            </a:pPr>
            <a:endParaRPr lang="en-US" altLang="sr-Latn-CS" sz="2400" dirty="0"/>
          </a:p>
          <a:p>
            <a:pPr eaLnBrk="1" hangingPunct="1">
              <a:spcBef>
                <a:spcPct val="20000"/>
              </a:spcBef>
              <a:buClrTx/>
              <a:buSzTx/>
              <a:buFont typeface="Arial" charset="0"/>
              <a:buChar char="•"/>
            </a:pPr>
            <a:r>
              <a:rPr lang="hr-BA" altLang="sr-Latn-CS" sz="2400" b="1" dirty="0" smtClean="0"/>
              <a:t>Challenge</a:t>
            </a:r>
            <a:r>
              <a:rPr lang="hr-BA" altLang="sr-Latn-CS" sz="2400" dirty="0" smtClean="0"/>
              <a:t>: Film rules cannot be applied to VR video as user is free to look in all directions.</a:t>
            </a:r>
            <a:endParaRPr lang="hr-BA" altLang="sr-Latn-CS" sz="2400" dirty="0"/>
          </a:p>
        </p:txBody>
      </p:sp>
      <p:pic>
        <p:nvPicPr>
          <p:cNvPr id="368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856038"/>
            <a:ext cx="2908300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5438"/>
            <a:ext cx="2987675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3856038"/>
            <a:ext cx="1465263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391150"/>
            <a:ext cx="263525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3" y="6038850"/>
            <a:ext cx="355758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Steps in making of VR application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99450" y="1772816"/>
            <a:ext cx="4592630" cy="496855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hr-HR" sz="1700" dirty="0" smtClean="0"/>
              <a:t>Collecting information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1700" dirty="0" smtClean="0"/>
              <a:t>Writing of scenario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1700" dirty="0" smtClean="0"/>
              <a:t>Preparation of costumes and props</a:t>
            </a:r>
            <a:endParaRPr lang="hr-HR" sz="1700" dirty="0" smtClean="0"/>
          </a:p>
          <a:p>
            <a:pPr marL="457200" indent="-457200">
              <a:buFont typeface="+mj-lt"/>
              <a:buAutoNum type="arabicPeriod"/>
            </a:pPr>
            <a:r>
              <a:rPr lang="hr-HR" sz="1700" dirty="0" smtClean="0"/>
              <a:t>Filming of 360 videos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1700" dirty="0" smtClean="0"/>
              <a:t>Filming of actors on the location</a:t>
            </a:r>
            <a:endParaRPr lang="hr-HR" sz="1700" dirty="0" smtClean="0"/>
          </a:p>
          <a:p>
            <a:pPr marL="457200" indent="-457200">
              <a:buFont typeface="+mj-lt"/>
              <a:buAutoNum type="arabicPeriod"/>
            </a:pPr>
            <a:r>
              <a:rPr lang="hr-HR" sz="1700" dirty="0" smtClean="0"/>
              <a:t>Photogrammetry of artifacts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1700" dirty="0" smtClean="0"/>
              <a:t>Filming of actors on chroma key</a:t>
            </a:r>
            <a:endParaRPr lang="hr-HR" sz="1700" dirty="0" smtClean="0"/>
          </a:p>
          <a:p>
            <a:pPr marL="457200" indent="-457200">
              <a:buFont typeface="+mj-lt"/>
              <a:buAutoNum type="arabicPeriod"/>
            </a:pPr>
            <a:r>
              <a:rPr lang="hr-HR" sz="1700" dirty="0" smtClean="0"/>
              <a:t>Stiching of 360 videos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1700" dirty="0" smtClean="0"/>
              <a:t>Editing and compositing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1700" dirty="0" smtClean="0"/>
              <a:t>3D modelling and reconstruction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1700" dirty="0" smtClean="0"/>
              <a:t>Photogrammetry – creation of models</a:t>
            </a:r>
            <a:endParaRPr lang="hr-HR" sz="1700" dirty="0" smtClean="0"/>
          </a:p>
          <a:p>
            <a:pPr marL="457200" indent="-457200">
              <a:buFont typeface="+mj-lt"/>
              <a:buAutoNum type="arabicPeriod"/>
            </a:pPr>
            <a:r>
              <a:rPr lang="hr-HR" sz="1700" dirty="0" smtClean="0"/>
              <a:t>Music composing</a:t>
            </a:r>
            <a:endParaRPr lang="hr-HR" sz="1700" dirty="0" smtClean="0"/>
          </a:p>
          <a:p>
            <a:pPr marL="457200" indent="-457200">
              <a:buFont typeface="+mj-lt"/>
              <a:buAutoNum type="arabicPeriod"/>
            </a:pPr>
            <a:r>
              <a:rPr lang="hr-HR" sz="1700" dirty="0" smtClean="0"/>
              <a:t>Programming of the application</a:t>
            </a:r>
            <a:endParaRPr lang="hr-HR" sz="1700" dirty="0" smtClean="0"/>
          </a:p>
          <a:p>
            <a:pPr marL="457200" indent="-457200">
              <a:buFont typeface="+mj-lt"/>
              <a:buAutoNum type="arabicPeriod"/>
            </a:pPr>
            <a:r>
              <a:rPr lang="hr-HR" sz="1700" dirty="0" smtClean="0"/>
              <a:t>Testing and bug fixing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1700" dirty="0" smtClean="0"/>
              <a:t>Finalization of the product</a:t>
            </a:r>
            <a:endParaRPr lang="bs-Latn-BA" sz="17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125" y="1502716"/>
            <a:ext cx="1767883" cy="23571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3570" y="4936181"/>
            <a:ext cx="2309681" cy="13006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10746" y="1997574"/>
            <a:ext cx="2358984" cy="13284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125" y="3553916"/>
            <a:ext cx="3131840" cy="21902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3733" y="5455712"/>
            <a:ext cx="2571007" cy="144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0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sz="4000" dirty="0" smtClean="0"/>
              <a:t>Battle of </a:t>
            </a:r>
            <a:r>
              <a:rPr lang="en-US" sz="4000" dirty="0" err="1" smtClean="0"/>
              <a:t>Neretv</a:t>
            </a:r>
            <a:r>
              <a:rPr lang="hr-BA" sz="4000" dirty="0" smtClean="0"/>
              <a:t>a</a:t>
            </a:r>
            <a:r>
              <a:rPr lang="en-US" sz="4000" dirty="0" smtClean="0"/>
              <a:t> </a:t>
            </a:r>
            <a:r>
              <a:rPr lang="en-US" sz="4000" dirty="0" smtClean="0"/>
              <a:t>VR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7992888" cy="3394472"/>
          </a:xfrm>
        </p:spPr>
        <p:txBody>
          <a:bodyPr>
            <a:normAutofit/>
          </a:bodyPr>
          <a:lstStyle/>
          <a:p>
            <a:r>
              <a:rPr lang="bs-Latn-BA" sz="1800" dirty="0" smtClean="0"/>
              <a:t>One of the most important battles of II World War in Balkans</a:t>
            </a:r>
            <a:endParaRPr lang="bs-Latn-BA" sz="1800" dirty="0" smtClean="0"/>
          </a:p>
          <a:p>
            <a:r>
              <a:rPr lang="bs-Latn-BA" sz="1800" dirty="0" smtClean="0"/>
              <a:t>In collaboration with museum of Jablanica</a:t>
            </a:r>
            <a:endParaRPr lang="bs-Latn-BA" sz="1800" dirty="0" smtClean="0"/>
          </a:p>
          <a:p>
            <a:r>
              <a:rPr lang="bs-Latn-BA" sz="1800" dirty="0" smtClean="0"/>
              <a:t>User has a chance to become a member of resistance and meet Tito</a:t>
            </a:r>
            <a:endParaRPr lang="bs-Latn-BA" sz="1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18" y="4989311"/>
            <a:ext cx="2097143" cy="13979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336" y="3483617"/>
            <a:ext cx="4355976" cy="29036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928" y="3483617"/>
            <a:ext cx="2258833" cy="15056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40" y="3400941"/>
            <a:ext cx="2045709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0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240" y="5561632"/>
            <a:ext cx="1871531" cy="1052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Underground </a:t>
            </a:r>
            <a:r>
              <a:rPr lang="mr-IN" dirty="0" smtClean="0"/>
              <a:t>–</a:t>
            </a:r>
            <a:r>
              <a:rPr lang="en-US" dirty="0" smtClean="0"/>
              <a:t> in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1455753"/>
          </a:xfrm>
        </p:spPr>
        <p:txBody>
          <a:bodyPr>
            <a:normAutofit fontScale="77500" lnSpcReduction="20000"/>
          </a:bodyPr>
          <a:lstStyle/>
          <a:p>
            <a:r>
              <a:rPr lang="hr-BA" dirty="0" smtClean="0"/>
              <a:t>Digitalization of exhibition - </a:t>
            </a:r>
            <a:r>
              <a:rPr lang="en-US" dirty="0" smtClean="0"/>
              <a:t>Hidden </a:t>
            </a:r>
            <a:r>
              <a:rPr lang="en-US" dirty="0" smtClean="0"/>
              <a:t>Galleries</a:t>
            </a:r>
          </a:p>
          <a:p>
            <a:r>
              <a:rPr lang="hr-BA" dirty="0" smtClean="0"/>
              <a:t>T</a:t>
            </a:r>
            <a:r>
              <a:rPr lang="en-US" dirty="0" err="1" smtClean="0"/>
              <a:t>orture</a:t>
            </a:r>
            <a:r>
              <a:rPr lang="en-US" dirty="0" smtClean="0"/>
              <a:t> </a:t>
            </a:r>
            <a:r>
              <a:rPr lang="en-US" dirty="0"/>
              <a:t>of Orthodox believers in the former Soviet </a:t>
            </a:r>
            <a:r>
              <a:rPr lang="en-US" dirty="0" smtClean="0"/>
              <a:t>Union</a:t>
            </a:r>
            <a:endParaRPr lang="hr-BA" dirty="0" smtClean="0"/>
          </a:p>
          <a:p>
            <a:r>
              <a:rPr lang="hr-BA" dirty="0" smtClean="0"/>
              <a:t>D</a:t>
            </a:r>
            <a:r>
              <a:rPr lang="en-US" dirty="0" err="1" smtClean="0"/>
              <a:t>esktop</a:t>
            </a:r>
            <a:r>
              <a:rPr lang="en-US" dirty="0" smtClean="0"/>
              <a:t> </a:t>
            </a:r>
            <a:r>
              <a:rPr lang="en-US" dirty="0" smtClean="0"/>
              <a:t>VR</a:t>
            </a:r>
          </a:p>
          <a:p>
            <a:r>
              <a:rPr lang="hr-BA" dirty="0" smtClean="0"/>
              <a:t>8 stories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82" y="3140968"/>
            <a:ext cx="5181571" cy="2296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253" y="3140968"/>
            <a:ext cx="3813747" cy="35584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904" y="5565632"/>
            <a:ext cx="1871531" cy="10527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9632"/>
            <a:ext cx="1871531" cy="1052736"/>
          </a:xfrm>
          <a:prstGeom prst="rect">
            <a:avLst/>
          </a:prstGeom>
        </p:spPr>
      </p:pic>
      <p:pic>
        <p:nvPicPr>
          <p:cNvPr id="16" name="Picture 17" descr="movie cop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65125"/>
            <a:ext cx="55086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5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332</TotalTime>
  <Words>421</Words>
  <Application>Microsoft Office PowerPoint</Application>
  <PresentationFormat>On-screen Show (4:3)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Mangal</vt:lpstr>
      <vt:lpstr>Times New Roman</vt:lpstr>
      <vt:lpstr>Tw Cen MT</vt:lpstr>
      <vt:lpstr>Wingdings</vt:lpstr>
      <vt:lpstr>Wingdings 2</vt:lpstr>
      <vt:lpstr>Median</vt:lpstr>
      <vt:lpstr>association for digitization and informatisation of cultural heritage</vt:lpstr>
      <vt:lpstr>Who are we?</vt:lpstr>
      <vt:lpstr>How it started?</vt:lpstr>
      <vt:lpstr>EU FP7 NoE V-MusT.net, 2011-2015</vt:lpstr>
      <vt:lpstr>PowerPoint Presentation</vt:lpstr>
      <vt:lpstr>VR interactive digital storytelling</vt:lpstr>
      <vt:lpstr>Steps in making of VR application</vt:lpstr>
      <vt:lpstr>Battle of Neretva VR</vt:lpstr>
      <vt:lpstr>Underground – in progress</vt:lpstr>
      <vt:lpstr>VR films</vt:lpstr>
      <vt:lpstr>Da Vinci Effect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DIGITALNA PREZENTACIJA KULTURNO-HISTORIJSKE   BAšTINE U BH</dc:title>
  <dc:creator>Microsoft Office User</dc:creator>
  <cp:lastModifiedBy>Bojan</cp:lastModifiedBy>
  <cp:revision>31</cp:revision>
  <dcterms:created xsi:type="dcterms:W3CDTF">2021-08-10T09:51:21Z</dcterms:created>
  <dcterms:modified xsi:type="dcterms:W3CDTF">2022-02-13T21:19:55Z</dcterms:modified>
</cp:coreProperties>
</file>